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287CE-79B1-4A44-AEC6-07A91AA62B04}" v="220" dt="2022-06-01T07:40:52.545"/>
    <p1510:client id="{308461D0-1ACB-4750-AA14-290B38695D20}" v="307" dt="2022-06-01T05:30:45.407"/>
    <p1510:client id="{3CABF296-B5FC-993C-8B30-6B76515AB4D4}" v="228" dt="2022-05-31T23:04:56.286"/>
    <p1510:client id="{F1A02207-963D-9F36-03E5-765A7E879205}" v="669" dt="2022-06-01T09:23:5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presProps" Target="presProps.xml" Id="rId13" /><Relationship Type="http://schemas.microsoft.com/office/2015/10/relationships/revisionInfo" Target="revisionInfo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.xml" Id="rId2" /><Relationship Type="http://schemas.openxmlformats.org/officeDocument/2006/relationships/tableStyles" Target="tableStyles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viewProps" Target="viewProps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3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9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3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8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203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300" y="4344024"/>
            <a:ext cx="4858043" cy="2007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Authors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  <a:cs typeface="Calibri"/>
              </a:rPr>
              <a:t>Dr. Heriberto Casarrubias Vargas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  <a:cs typeface="Calibri"/>
              </a:rPr>
              <a:t>Oscar Suarez Nava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87A31E9-34FE-0671-4F75-17FA4A0DB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9" r="-1" b="-1"/>
          <a:stretch/>
        </p:blipFill>
        <p:spPr>
          <a:xfrm>
            <a:off x="4839915" y="596644"/>
            <a:ext cx="6748854" cy="566471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47F093-6145-4703-DD8D-2F602759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103" y="532651"/>
            <a:ext cx="1440426" cy="1178492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A62B81C9-AC5C-C3B4-BD10-95D445BA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609" y="535233"/>
            <a:ext cx="1219201" cy="10868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138" y="911926"/>
            <a:ext cx="9322857" cy="250440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latin typeface="Aharoni"/>
                <a:ea typeface="+mj-lt"/>
                <a:cs typeface="+mj-lt"/>
              </a:rPr>
              <a:t>ANÁLISIS ECODEMOGRAFICO EN MÉXICO PARA UN SISTEMA RECOMENDADOR DE MICRONEGOCIOS</a:t>
            </a:r>
            <a:endParaRPr lang="en-US" sz="3600" dirty="0">
              <a:latin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A1272-0C8E-38DF-C720-6BCC7D54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FINALY WE getting THE RECOMEDATION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8C2CA-38F9-410A-9EAF-5AE0F3AB8FC8}"/>
              </a:ext>
            </a:extLst>
          </p:cNvPr>
          <p:cNvSpPr txBox="1"/>
          <p:nvPr/>
        </p:nvSpPr>
        <p:spPr>
          <a:xfrm>
            <a:off x="783387" y="2254102"/>
            <a:ext cx="4947221" cy="36503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As a final product, when obtaining defined models, a recommendation system is developed, with functionality that estimates the life expectancy of the microbusiness, considering the characteristics of the locality and contrasting with localities that have the same eco-demographic characteristics.</a:t>
            </a:r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B2ACD76-F368-8EB7-766E-44124FE3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1141" y="1234121"/>
            <a:ext cx="6289569" cy="47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84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144-B75C-8B18-DE85-F6B8A270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THAT IS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7D8A-C78E-BA53-CC13-8E143B7E3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!Thanks for your attentions!</a:t>
            </a:r>
          </a:p>
        </p:txBody>
      </p:sp>
    </p:spTree>
    <p:extLst>
      <p:ext uri="{BB962C8B-B14F-4D97-AF65-F5344CB8AC3E}">
        <p14:creationId xmlns:p14="http://schemas.microsoft.com/office/powerpoint/2010/main" val="380250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E2B7D02C-F642-492B-8E97-FDE1C0FDA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E93EF-6C80-BEB3-E47B-F61A56DB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haroni"/>
                <a:ea typeface="+mj-lt"/>
                <a:cs typeface="Aharoni"/>
              </a:rPr>
              <a:t>What context do we have?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D0BA34-24BC-4C63-945A-90AA854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9931E-4D47-2285-700F-6B8639D3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507415"/>
            <a:ext cx="5210007" cy="3903331"/>
          </a:xfrm>
          <a:ln w="57150"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647415D-11C2-4BA0-A3EE-E0DA219B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C3EE059-8D99-B0D6-5BFD-C396DDAB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2787769"/>
            <a:ext cx="4209690" cy="28208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114912-6C59-9790-4D28-66C8CDF43D7A}"/>
              </a:ext>
            </a:extLst>
          </p:cNvPr>
          <p:cNvCxnSpPr/>
          <p:nvPr/>
        </p:nvCxnSpPr>
        <p:spPr>
          <a:xfrm>
            <a:off x="4632386" y="4955875"/>
            <a:ext cx="1360097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112191-4C99-6F6B-5B6B-648378128FDF}"/>
              </a:ext>
            </a:extLst>
          </p:cNvPr>
          <p:cNvCxnSpPr>
            <a:cxnSpLocks/>
          </p:cNvCxnSpPr>
          <p:nvPr/>
        </p:nvCxnSpPr>
        <p:spPr>
          <a:xfrm flipV="1">
            <a:off x="2849593" y="4202501"/>
            <a:ext cx="3142890" cy="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AD7F6-6C90-B6DA-E882-3E4D48833A56}"/>
              </a:ext>
            </a:extLst>
          </p:cNvPr>
          <p:cNvCxnSpPr>
            <a:cxnSpLocks/>
          </p:cNvCxnSpPr>
          <p:nvPr/>
        </p:nvCxnSpPr>
        <p:spPr>
          <a:xfrm flipV="1">
            <a:off x="4201065" y="3426125"/>
            <a:ext cx="1791418" cy="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FCDF6-0A8D-1519-AA58-87559E12382D}"/>
              </a:ext>
            </a:extLst>
          </p:cNvPr>
          <p:cNvSpPr txBox="1"/>
          <p:nvPr/>
        </p:nvSpPr>
        <p:spPr>
          <a:xfrm>
            <a:off x="6190891" y="2898476"/>
            <a:ext cx="452599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600" err="1">
                <a:ea typeface="+mn-lt"/>
                <a:cs typeface="+mn-lt"/>
              </a:rPr>
              <a:t>Currently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we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focus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on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importance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of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local </a:t>
            </a:r>
            <a:r>
              <a:rPr lang="es-ES" sz="1600" err="1">
                <a:ea typeface="+mn-lt"/>
                <a:cs typeface="+mn-lt"/>
              </a:rPr>
              <a:t>economy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err="1">
                <a:ea typeface="+mn-lt"/>
                <a:cs typeface="+mn-lt"/>
              </a:rPr>
              <a:t>of</a:t>
            </a:r>
            <a:r>
              <a:rPr lang="es-ES" sz="1600" dirty="0">
                <a:ea typeface="+mn-lt"/>
                <a:cs typeface="+mn-lt"/>
              </a:rPr>
              <a:t> a country.</a:t>
            </a:r>
            <a:endParaRPr lang="en-US" sz="1600"/>
          </a:p>
          <a:p>
            <a:pPr algn="just"/>
            <a:endParaRPr lang="es-ES" sz="1600" dirty="0">
              <a:ea typeface="+mn-lt"/>
              <a:cs typeface="+mn-lt"/>
            </a:endParaRPr>
          </a:p>
          <a:p>
            <a:pPr algn="just"/>
            <a:r>
              <a:rPr lang="es-ES" sz="1600" dirty="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imicroeconomic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development</a:t>
            </a:r>
            <a:r>
              <a:rPr lang="es-ES" sz="1600" dirty="0">
                <a:ea typeface="+mn-lt"/>
                <a:cs typeface="+mn-lt"/>
              </a:rPr>
              <a:t> has a </a:t>
            </a:r>
            <a:r>
              <a:rPr lang="es-ES" sz="1600" dirty="0" err="1">
                <a:ea typeface="+mn-lt"/>
                <a:cs typeface="+mn-lt"/>
              </a:rPr>
              <a:t>high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impact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on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care </a:t>
            </a:r>
            <a:r>
              <a:rPr lang="es-ES" sz="1600" dirty="0" err="1">
                <a:ea typeface="+mn-lt"/>
                <a:cs typeface="+mn-lt"/>
              </a:rPr>
              <a:t>of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family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economy</a:t>
            </a:r>
            <a:r>
              <a:rPr lang="es-ES" sz="1600" dirty="0">
                <a:ea typeface="+mn-lt"/>
                <a:cs typeface="+mn-lt"/>
              </a:rPr>
              <a:t> in </a:t>
            </a:r>
            <a:r>
              <a:rPr lang="es-ES" sz="1600" dirty="0" err="1">
                <a:ea typeface="+mn-lt"/>
                <a:cs typeface="+mn-lt"/>
              </a:rPr>
              <a:t>Mexico</a:t>
            </a:r>
            <a:r>
              <a:rPr lang="es-ES" sz="1600" dirty="0">
                <a:ea typeface="+mn-lt"/>
                <a:cs typeface="+mn-lt"/>
              </a:rPr>
              <a:t>.</a:t>
            </a:r>
          </a:p>
          <a:p>
            <a:pPr algn="just"/>
            <a:endParaRPr lang="es-ES" sz="1600" dirty="0">
              <a:ea typeface="+mn-lt"/>
              <a:cs typeface="+mn-lt"/>
            </a:endParaRPr>
          </a:p>
          <a:p>
            <a:pPr algn="just"/>
            <a:r>
              <a:rPr lang="es-ES" sz="1600" dirty="0" err="1">
                <a:ea typeface="+mn-lt"/>
                <a:cs typeface="+mn-lt"/>
              </a:rPr>
              <a:t>Offering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some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type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of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service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or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from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which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profits</a:t>
            </a:r>
            <a:r>
              <a:rPr lang="es-ES" sz="1600" dirty="0">
                <a:ea typeface="+mn-lt"/>
                <a:cs typeface="+mn-lt"/>
              </a:rPr>
              <a:t> can be </a:t>
            </a:r>
            <a:r>
              <a:rPr lang="es-ES" sz="1600" dirty="0" err="1">
                <a:ea typeface="+mn-lt"/>
                <a:cs typeface="+mn-lt"/>
              </a:rPr>
              <a:t>generated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to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meet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the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economic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needs</a:t>
            </a:r>
            <a:r>
              <a:rPr lang="es-ES" sz="1600" dirty="0">
                <a:ea typeface="+mn-lt"/>
                <a:cs typeface="+mn-lt"/>
              </a:rPr>
              <a:t>., </a:t>
            </a:r>
            <a:r>
              <a:rPr lang="es-ES" sz="1600" dirty="0" err="1">
                <a:ea typeface="+mn-lt"/>
                <a:cs typeface="+mn-lt"/>
              </a:rPr>
              <a:t>this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generated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to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carry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out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family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businesses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or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micro-businesses</a:t>
            </a:r>
            <a:r>
              <a:rPr lang="es-ES" sz="1600" dirty="0">
                <a:ea typeface="+mn-lt"/>
                <a:cs typeface="+mn-lt"/>
              </a:rPr>
              <a:t>.</a:t>
            </a:r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181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0099-178B-B80F-02CF-218DA284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problematic?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33149-BA86-0C46-3523-D8A47869C8C3}"/>
              </a:ext>
            </a:extLst>
          </p:cNvPr>
          <p:cNvSpPr txBox="1"/>
          <p:nvPr/>
        </p:nvSpPr>
        <p:spPr>
          <a:xfrm>
            <a:off x="583720" y="3761117"/>
            <a:ext cx="67688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Due to the importance of micro businesses in local, state, and national economies, and particularly for the entrepreneur, deciding on the right venture is a challenge that is conditioned by the needs to achieve an objective.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6EB5E-4C55-DBD6-1B19-A02CE1439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041" y="3905779"/>
            <a:ext cx="2230673" cy="5296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Apply Model Of Business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C9F99-938C-FF63-6B9A-AC945CDEA8F5}"/>
              </a:ext>
            </a:extLst>
          </p:cNvPr>
          <p:cNvSpPr/>
          <p:nvPr/>
        </p:nvSpPr>
        <p:spPr>
          <a:xfrm>
            <a:off x="9031857" y="2209800"/>
            <a:ext cx="258792" cy="273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D07AD1-D080-45DB-5E74-3690A90F95D6}"/>
              </a:ext>
            </a:extLst>
          </p:cNvPr>
          <p:cNvCxnSpPr/>
          <p:nvPr/>
        </p:nvCxnSpPr>
        <p:spPr>
          <a:xfrm>
            <a:off x="9145978" y="2482071"/>
            <a:ext cx="8627" cy="4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F215E-E2C8-8105-CA2C-E520B555435D}"/>
              </a:ext>
            </a:extLst>
          </p:cNvPr>
          <p:cNvSpPr/>
          <p:nvPr/>
        </p:nvSpPr>
        <p:spPr>
          <a:xfrm>
            <a:off x="8038023" y="2912494"/>
            <a:ext cx="2242866" cy="53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Idea of Micro-Business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2C12C-EF5B-38D1-7DB5-F5D9D7A45F13}"/>
              </a:ext>
            </a:extLst>
          </p:cNvPr>
          <p:cNvCxnSpPr>
            <a:cxnSpLocks/>
          </p:cNvCxnSpPr>
          <p:nvPr/>
        </p:nvCxnSpPr>
        <p:spPr>
          <a:xfrm>
            <a:off x="9160354" y="3445354"/>
            <a:ext cx="8627" cy="4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42851E-7B99-D63F-7728-CEE5AF430932}"/>
              </a:ext>
            </a:extLst>
          </p:cNvPr>
          <p:cNvSpPr/>
          <p:nvPr/>
        </p:nvSpPr>
        <p:spPr>
          <a:xfrm>
            <a:off x="6758436" y="6075513"/>
            <a:ext cx="2242866" cy="53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SUCESSFULL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CBA0E3-98BF-F19F-B3AC-1DB75C75B6EC}"/>
              </a:ext>
            </a:extLst>
          </p:cNvPr>
          <p:cNvSpPr/>
          <p:nvPr/>
        </p:nvSpPr>
        <p:spPr>
          <a:xfrm>
            <a:off x="9490134" y="5802342"/>
            <a:ext cx="2242866" cy="531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UNSUCESSFULL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33B7DF-0067-E02D-E3FC-6A7C532F20C9}"/>
              </a:ext>
            </a:extLst>
          </p:cNvPr>
          <p:cNvCxnSpPr/>
          <p:nvPr/>
        </p:nvCxnSpPr>
        <p:spPr>
          <a:xfrm flipH="1">
            <a:off x="7930729" y="4866915"/>
            <a:ext cx="753374" cy="82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2DDD75-5F65-B7A4-061E-30BC2A494316}"/>
              </a:ext>
            </a:extLst>
          </p:cNvPr>
          <p:cNvCxnSpPr>
            <a:cxnSpLocks/>
          </p:cNvCxnSpPr>
          <p:nvPr/>
        </p:nvCxnSpPr>
        <p:spPr>
          <a:xfrm>
            <a:off x="10179347" y="5125707"/>
            <a:ext cx="483082" cy="641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B50BDED9-95D7-01A4-C653-B5CBAD08BCFA}"/>
              </a:ext>
            </a:extLst>
          </p:cNvPr>
          <p:cNvSpPr/>
          <p:nvPr/>
        </p:nvSpPr>
        <p:spPr>
          <a:xfrm>
            <a:off x="10609773" y="4219035"/>
            <a:ext cx="1840299" cy="71886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criteria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B98B75-9BD8-B9E5-ACEB-C2E255BF414B}"/>
              </a:ext>
            </a:extLst>
          </p:cNvPr>
          <p:cNvCxnSpPr>
            <a:cxnSpLocks/>
          </p:cNvCxnSpPr>
          <p:nvPr/>
        </p:nvCxnSpPr>
        <p:spPr>
          <a:xfrm>
            <a:off x="9145976" y="4437391"/>
            <a:ext cx="8627" cy="29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F91B0B-01CC-BA7F-AE11-A97BA31CA83E}"/>
              </a:ext>
            </a:extLst>
          </p:cNvPr>
          <p:cNvCxnSpPr>
            <a:cxnSpLocks/>
          </p:cNvCxnSpPr>
          <p:nvPr/>
        </p:nvCxnSpPr>
        <p:spPr>
          <a:xfrm flipH="1">
            <a:off x="7556920" y="5125706"/>
            <a:ext cx="710239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1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D57-4DB4-A348-11CA-88C6F402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The proposal made Recommender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7D19-0216-F619-3466-F538F4C89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26" y="2180496"/>
            <a:ext cx="5868144" cy="367830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Based us on the analysis of eco-demographic data on the study of micro businesses through the different economic censuses carried out in Mexico.</a:t>
            </a:r>
            <a:endParaRPr lang="en-US" dirty="0"/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Develop a recommended micro-business system that considers current environments of success, as well as different key characteristics helping to define a survival threshold.</a:t>
            </a:r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0F7F401-BC3D-760C-5025-0F3919CA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528" y="2520799"/>
            <a:ext cx="2628001" cy="29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5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FF766-E558-A135-2A54-D78BCD17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DED5-E623-277A-9331-87E0BA3AF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982692"/>
            <a:ext cx="7183597" cy="1929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1.- Data extraction: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To form this research proposal, it is initially intended to search for descriptive values of location, population mobility, population density, type of microbusiness service (see example in Figure 1).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8575B6A-D034-75A3-C9AF-08C41BE8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7" r="52" b="459"/>
          <a:stretch/>
        </p:blipFill>
        <p:spPr>
          <a:xfrm>
            <a:off x="4245570" y="3045327"/>
            <a:ext cx="7817504" cy="33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798D7-DD28-88CB-0A2F-2F2966FC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" y="1113764"/>
            <a:ext cx="3442277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C8EF-B3F3-B6E8-25DD-C3820100B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60" y="481161"/>
            <a:ext cx="6395725" cy="57457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2.- Data analysis and classification</a:t>
            </a:r>
          </a:p>
          <a:p>
            <a:pPr marL="305435" indent="-305435" algn="just">
              <a:buNone/>
            </a:pPr>
            <a:r>
              <a:rPr lang="es-ES" dirty="0">
                <a:ea typeface="+mn-lt"/>
                <a:cs typeface="+mn-lt"/>
              </a:rPr>
              <a:t>    </a:t>
            </a:r>
            <a:r>
              <a:rPr lang="es-ES" dirty="0" err="1">
                <a:ea typeface="+mn-lt"/>
                <a:cs typeface="+mn-lt"/>
              </a:rPr>
              <a:t>This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conformation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of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indicators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will</a:t>
            </a:r>
            <a:r>
              <a:rPr lang="es-ES" dirty="0">
                <a:ea typeface="+mn-lt"/>
                <a:cs typeface="+mn-lt"/>
              </a:rPr>
              <a:t> serve </a:t>
            </a:r>
            <a:r>
              <a:rPr lang="es-ES" dirty="0" err="1">
                <a:ea typeface="+mn-lt"/>
                <a:cs typeface="+mn-lt"/>
              </a:rPr>
              <a:t>to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find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clusters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groups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by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type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of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business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to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infer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the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appropriate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conditions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for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the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implementation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of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businesses</a:t>
            </a:r>
            <a:r>
              <a:rPr lang="es-ES" dirty="0">
                <a:ea typeface="+mn-lt"/>
                <a:cs typeface="+mn-lt"/>
              </a:rPr>
              <a:t> in </a:t>
            </a:r>
            <a:r>
              <a:rPr lang="es-ES" dirty="0" err="1">
                <a:ea typeface="+mn-lt"/>
                <a:cs typeface="+mn-lt"/>
              </a:rPr>
              <a:t>other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locations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with</a:t>
            </a:r>
            <a:r>
              <a:rPr lang="es-ES" dirty="0">
                <a:ea typeface="+mn-lt"/>
                <a:cs typeface="+mn-lt"/>
              </a:rPr>
              <a:t> similar </a:t>
            </a:r>
            <a:r>
              <a:rPr lang="es-ES" dirty="0" err="1">
                <a:ea typeface="+mn-lt"/>
                <a:cs typeface="+mn-lt"/>
              </a:rPr>
              <a:t>conditions</a:t>
            </a:r>
            <a:r>
              <a:rPr lang="es-ES" dirty="0">
                <a:ea typeface="+mn-lt"/>
                <a:cs typeface="+mn-lt"/>
              </a:rPr>
              <a:t>.</a:t>
            </a:r>
          </a:p>
          <a:p>
            <a:pPr marL="305435" indent="-305435" algn="just">
              <a:buNone/>
            </a:pPr>
            <a:r>
              <a:rPr lang="es-ES" u="sng" dirty="0" err="1">
                <a:ea typeface="+mn-lt"/>
                <a:cs typeface="+mn-lt"/>
              </a:rPr>
              <a:t>Making</a:t>
            </a:r>
            <a:r>
              <a:rPr lang="es-ES" u="sng" dirty="0">
                <a:ea typeface="+mn-lt"/>
                <a:cs typeface="+mn-lt"/>
              </a:rPr>
              <a:t> use </a:t>
            </a:r>
            <a:r>
              <a:rPr lang="es-ES" u="sng" dirty="0" err="1">
                <a:ea typeface="+mn-lt"/>
                <a:cs typeface="+mn-lt"/>
              </a:rPr>
              <a:t>of</a:t>
            </a:r>
            <a:r>
              <a:rPr lang="es-ES" u="sng" dirty="0">
                <a:ea typeface="+mn-lt"/>
                <a:cs typeface="+mn-lt"/>
              </a:rPr>
              <a:t> </a:t>
            </a:r>
            <a:r>
              <a:rPr lang="es-ES" u="sng" dirty="0" err="1">
                <a:ea typeface="+mn-lt"/>
                <a:cs typeface="+mn-lt"/>
              </a:rPr>
              <a:t>the</a:t>
            </a:r>
            <a:r>
              <a:rPr lang="es-ES" u="sng" dirty="0">
                <a:ea typeface="+mn-lt"/>
                <a:cs typeface="+mn-lt"/>
              </a:rPr>
              <a:t> </a:t>
            </a:r>
            <a:r>
              <a:rPr lang="es-ES" u="sng" dirty="0" err="1">
                <a:ea typeface="+mn-lt"/>
                <a:cs typeface="+mn-lt"/>
              </a:rPr>
              <a:t>knn</a:t>
            </a:r>
            <a:r>
              <a:rPr lang="es-ES" u="sng" dirty="0">
                <a:ea typeface="+mn-lt"/>
                <a:cs typeface="+mn-lt"/>
              </a:rPr>
              <a:t> </a:t>
            </a:r>
            <a:r>
              <a:rPr lang="es-ES" u="sng" dirty="0" err="1">
                <a:ea typeface="+mn-lt"/>
                <a:cs typeface="+mn-lt"/>
              </a:rPr>
              <a:t>algorithm</a:t>
            </a:r>
            <a:endParaRPr lang="es-ES" u="sng" dirty="0" err="1"/>
          </a:p>
          <a:p>
            <a:pPr marL="305435" indent="-305435" algn="just">
              <a:buNone/>
            </a:pPr>
            <a:endParaRPr lang="es-ES" u="sng" dirty="0"/>
          </a:p>
          <a:p>
            <a:pPr marL="305435" indent="-305435" algn="just">
              <a:buNone/>
            </a:pPr>
            <a:endParaRPr lang="es-ES" u="sng" dirty="0"/>
          </a:p>
          <a:p>
            <a:pPr marL="305435" indent="-305435" algn="just">
              <a:buNone/>
            </a:pPr>
            <a:endParaRPr lang="es-ES" u="sng" dirty="0"/>
          </a:p>
          <a:p>
            <a:pPr marL="305435" indent="-305435" algn="ctr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713DA2-EFFA-C7C8-5CB1-653BF447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47" y="3775225"/>
            <a:ext cx="2569952" cy="2326795"/>
          </a:xfrm>
          <a:prstGeom prst="rect">
            <a:avLst/>
          </a:prstGeom>
        </p:spPr>
      </p:pic>
      <p:pic>
        <p:nvPicPr>
          <p:cNvPr id="5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031B404C-26E5-9C8C-8970-FAD97FE0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43" y="4265682"/>
            <a:ext cx="2743200" cy="13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798D7-DD28-88CB-0A2F-2F2966FC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" y="1113764"/>
            <a:ext cx="3442277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C8EF-B3F3-B6E8-25DD-C3820100B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60" y="481161"/>
            <a:ext cx="6395725" cy="57457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3.- </a:t>
            </a:r>
            <a:r>
              <a:rPr lang="en-US" b="1" dirty="0">
                <a:ea typeface="+mn-lt"/>
                <a:cs typeface="+mn-lt"/>
              </a:rPr>
              <a:t>Data structuring/organization:</a:t>
            </a:r>
          </a:p>
          <a:p>
            <a:pPr marL="305435" indent="-305435" algn="just">
              <a:buNone/>
            </a:pPr>
            <a:r>
              <a:rPr lang="es-ES" dirty="0">
                <a:ea typeface="+mn-lt"/>
                <a:cs typeface="+mn-lt"/>
              </a:rPr>
              <a:t>    </a:t>
            </a:r>
            <a:r>
              <a:rPr lang="es-ES" dirty="0" err="1">
                <a:ea typeface="+mn-lt"/>
                <a:cs typeface="+mn-lt"/>
              </a:rPr>
              <a:t>This</a:t>
            </a:r>
            <a:r>
              <a:rPr lang="es-ES" dirty="0">
                <a:ea typeface="+mn-lt"/>
                <a:cs typeface="+mn-lt"/>
              </a:rPr>
              <a:t> </a:t>
            </a:r>
            <a:r>
              <a:rPr lang="es-ES" dirty="0" err="1">
                <a:ea typeface="+mn-lt"/>
                <a:cs typeface="+mn-lt"/>
              </a:rPr>
              <a:t>summarize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most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of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the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information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contained</a:t>
            </a:r>
            <a:r>
              <a:rPr lang="es-ES" dirty="0">
                <a:ea typeface="+mn-lt"/>
                <a:cs typeface="+mn-lt"/>
              </a:rPr>
              <a:t> in </a:t>
            </a:r>
            <a:r>
              <a:rPr lang="es-ES" dirty="0" err="1">
                <a:ea typeface="+mn-lt"/>
                <a:cs typeface="+mn-lt"/>
              </a:rPr>
              <a:t>the</a:t>
            </a:r>
            <a:r>
              <a:rPr lang="es-ES" dirty="0">
                <a:ea typeface="+mn-lt"/>
                <a:cs typeface="+mn-lt"/>
              </a:rPr>
              <a:t> original </a:t>
            </a:r>
            <a:r>
              <a:rPr lang="es-ES" dirty="0" err="1">
                <a:ea typeface="+mn-lt"/>
                <a:cs typeface="+mn-lt"/>
              </a:rPr>
              <a:t>feature</a:t>
            </a:r>
            <a:r>
              <a:rPr lang="es-ES" dirty="0">
                <a:ea typeface="+mn-lt"/>
                <a:cs typeface="+mn-lt"/>
              </a:rPr>
              <a:t> set.</a:t>
            </a:r>
            <a:endParaRPr lang="es-ES" dirty="0"/>
          </a:p>
          <a:p>
            <a:pPr marL="305435" indent="-305435" algn="just">
              <a:buNone/>
            </a:pP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apply</a:t>
            </a:r>
            <a:r>
              <a:rPr lang="es-ES" dirty="0"/>
              <a:t> </a:t>
            </a:r>
            <a:r>
              <a:rPr lang="es-ES" dirty="0" err="1"/>
              <a:t>tecnical</a:t>
            </a:r>
            <a:r>
              <a:rPr lang="es-ES" dirty="0"/>
              <a:t> "</a:t>
            </a:r>
            <a:r>
              <a:rPr lang="es-ES" dirty="0" err="1"/>
              <a:t>Basket</a:t>
            </a:r>
            <a:r>
              <a:rPr lang="es-ES" dirty="0"/>
              <a:t> </a:t>
            </a:r>
            <a:r>
              <a:rPr lang="es-ES" dirty="0" err="1"/>
              <a:t>analisis</a:t>
            </a:r>
            <a:r>
              <a:rPr lang="es-ES" dirty="0"/>
              <a:t>"</a:t>
            </a:r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dirty="0"/>
          </a:p>
          <a:p>
            <a:pPr marL="305435" indent="-305435" algn="just">
              <a:buNone/>
            </a:pPr>
            <a:endParaRPr lang="es-ES" u="sng" dirty="0"/>
          </a:p>
          <a:p>
            <a:pPr marL="305435" indent="-305435" algn="just">
              <a:buNone/>
            </a:pPr>
            <a:endParaRPr lang="es-ES" u="sng" dirty="0"/>
          </a:p>
          <a:p>
            <a:pPr marL="305435" indent="-305435" algn="ctr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0E08FF0-1D1A-BD0F-5076-16E4462D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92" y="2132983"/>
            <a:ext cx="7415839" cy="44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54C6-6E1D-B93F-252C-CCBB846E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Implementing Analysis PLOT MICROBUSINESS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F028-30D0-B459-808D-F47A0B39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Location: Nicolas </a:t>
            </a:r>
            <a:r>
              <a:rPr lang="en-US" sz="2400" dirty="0" err="1">
                <a:ea typeface="+mn-lt"/>
                <a:cs typeface="+mn-lt"/>
              </a:rPr>
              <a:t>Romero,Edo.México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EA34F4-081A-EF4E-6C6D-121F0F153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3" t="7884" r="13242" b="7469"/>
          <a:stretch/>
        </p:blipFill>
        <p:spPr>
          <a:xfrm>
            <a:off x="4206816" y="2652099"/>
            <a:ext cx="4471135" cy="37782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0A1B31-9C0B-7512-A425-A4674B9E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5" t="7254" r="14743" b="5699"/>
          <a:stretch/>
        </p:blipFill>
        <p:spPr>
          <a:xfrm>
            <a:off x="-120768" y="2652102"/>
            <a:ext cx="4613136" cy="38252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D7646E-FC80-8977-C63D-6A60AC878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4" t="7829" r="14024" b="8215"/>
          <a:stretch/>
        </p:blipFill>
        <p:spPr>
          <a:xfrm>
            <a:off x="8246853" y="2608969"/>
            <a:ext cx="4181992" cy="3770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6A618-E373-2722-3DEE-2206951CD60A}"/>
              </a:ext>
            </a:extLst>
          </p:cNvPr>
          <p:cNvSpPr txBox="1"/>
          <p:nvPr/>
        </p:nvSpPr>
        <p:spPr>
          <a:xfrm>
            <a:off x="583721" y="6305909"/>
            <a:ext cx="3390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cut time </a:t>
            </a:r>
            <a:r>
              <a:rPr lang="en-US" dirty="0" err="1">
                <a:ea typeface="+mn-lt"/>
                <a:cs typeface="+mn-lt"/>
              </a:rPr>
              <a:t>MicroBussines</a:t>
            </a:r>
            <a:r>
              <a:rPr lang="en-US" dirty="0">
                <a:ea typeface="+mn-lt"/>
                <a:cs typeface="+mn-lt"/>
              </a:rPr>
              <a:t> &lt; 2014-12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B2A62-1384-F26A-377B-35151D1BD925}"/>
              </a:ext>
            </a:extLst>
          </p:cNvPr>
          <p:cNvSpPr txBox="1"/>
          <p:nvPr/>
        </p:nvSpPr>
        <p:spPr>
          <a:xfrm>
            <a:off x="4235570" y="6305909"/>
            <a:ext cx="4425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2014-12</a:t>
            </a:r>
            <a:r>
              <a:rPr lang="en-US" dirty="0"/>
              <a:t> &lt;cut time </a:t>
            </a:r>
            <a:r>
              <a:rPr lang="en-US" dirty="0" err="1"/>
              <a:t>MicroBussines</a:t>
            </a:r>
            <a:r>
              <a:rPr lang="en-US" dirty="0"/>
              <a:t> &lt; </a:t>
            </a:r>
            <a:r>
              <a:rPr lang="en-US" dirty="0">
                <a:ea typeface="+mn-lt"/>
                <a:cs typeface="+mn-lt"/>
              </a:rPr>
              <a:t>2019-11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EE9D6-85C2-A520-3241-705C007FAA42}"/>
              </a:ext>
            </a:extLst>
          </p:cNvPr>
          <p:cNvSpPr txBox="1"/>
          <p:nvPr/>
        </p:nvSpPr>
        <p:spPr>
          <a:xfrm>
            <a:off x="8750060" y="6305909"/>
            <a:ext cx="3390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cut time </a:t>
            </a:r>
            <a:r>
              <a:rPr lang="en-US" dirty="0" err="1">
                <a:ea typeface="+mn-lt"/>
                <a:cs typeface="+mn-lt"/>
              </a:rPr>
              <a:t>MicroBussines</a:t>
            </a:r>
            <a:r>
              <a:rPr lang="en-US" dirty="0">
                <a:ea typeface="+mn-lt"/>
                <a:cs typeface="+mn-lt"/>
              </a:rPr>
              <a:t> &lt; 2019-11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9D961-AE84-86E9-3C4B-AB600865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Construct recommendations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2C36C3-3052-1EC7-8E5E-4F407F57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4" y="2354008"/>
            <a:ext cx="3320796" cy="21597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They will obtain tendencies of products or services generally demanding you with great frequency in the face of a growing population density in a region, what can you tell us; if the type of service or product offered by a microbusiness is related to the stability that can be achieved.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81F9236-4955-A986-E523-DA95F8288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6696" r="182" b="12401"/>
          <a:stretch/>
        </p:blipFill>
        <p:spPr>
          <a:xfrm>
            <a:off x="4511290" y="784036"/>
            <a:ext cx="7010750" cy="2517448"/>
          </a:xfrm>
          <a:prstGeom prst="rect">
            <a:avLst/>
          </a:prstGeom>
        </p:spPr>
      </p:pic>
      <p:pic>
        <p:nvPicPr>
          <p:cNvPr id="6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77C1B713-4984-ED8C-2F0B-010010A5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24" y="3686622"/>
            <a:ext cx="7602747" cy="28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0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</vt:lpstr>
      <vt:lpstr>ANÁLISIS ECODEMOGRAFICO EN MÉXICO PARA UN SISTEMA RECOMENDADOR DE MICRONEGOCIOS</vt:lpstr>
      <vt:lpstr>What context do we have?</vt:lpstr>
      <vt:lpstr>So what is the problematic?</vt:lpstr>
      <vt:lpstr>The proposal made Recommender system</vt:lpstr>
      <vt:lpstr>METHODOLOGY</vt:lpstr>
      <vt:lpstr>METHODOLOGY</vt:lpstr>
      <vt:lpstr>METHODOLOGY</vt:lpstr>
      <vt:lpstr>Implementing Analysis PLOT MICROBUSINESS</vt:lpstr>
      <vt:lpstr>Construct recommendations</vt:lpstr>
      <vt:lpstr>FINALY WE getting THE RECOMEDATION</vt:lpstr>
      <vt:lpstr>SO THAT IS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702</cp:revision>
  <dcterms:created xsi:type="dcterms:W3CDTF">2022-05-31T21:37:54Z</dcterms:created>
  <dcterms:modified xsi:type="dcterms:W3CDTF">2022-06-01T09:24:37Z</dcterms:modified>
</cp:coreProperties>
</file>